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01" r:id="rId6"/>
    <p:sldId id="259" r:id="rId7"/>
    <p:sldId id="261" r:id="rId8"/>
    <p:sldId id="277" r:id="rId9"/>
    <p:sldId id="262" r:id="rId10"/>
    <p:sldId id="300" r:id="rId11"/>
    <p:sldId id="298" r:id="rId12"/>
    <p:sldId id="266" r:id="rId13"/>
    <p:sldId id="263" r:id="rId14"/>
    <p:sldId id="268" r:id="rId15"/>
    <p:sldId id="264" r:id="rId16"/>
    <p:sldId id="272" r:id="rId17"/>
    <p:sldId id="273" r:id="rId18"/>
    <p:sldId id="269" r:id="rId19"/>
    <p:sldId id="274" r:id="rId20"/>
    <p:sldId id="275" r:id="rId21"/>
    <p:sldId id="299" r:id="rId22"/>
  </p:sldIdLst>
  <p:sldSz cx="12192000" cy="6858000"/>
  <p:notesSz cx="6858000" cy="9144000"/>
  <p:embeddedFontLst>
    <p:embeddedFont>
      <p:font typeface="SimSun" panose="02010600030101010101" pitchFamily="2" charset="-122"/>
      <p:regular r:id="rId27"/>
    </p:embeddedFont>
    <p:embeddedFont>
      <p:font typeface="Berlin Sans FB Demi" panose="020E0802020502020306" charset="0"/>
      <p:bold r:id="rId28"/>
    </p:embeddedFont>
    <p:embeddedFont>
      <p:font typeface="OPPOSans M" panose="00020600040101010101" pitchFamily="18" charset="-122"/>
      <p:regular r:id="rId29"/>
    </p:embeddedFont>
    <p:embeddedFont>
      <p:font typeface="OPPOSans H" panose="00020600040101010101" pitchFamily="18" charset="-122"/>
      <p:regular r:id="rId30"/>
    </p:embeddedFont>
    <p:embeddedFont>
      <p:font typeface="Sitka Small Semibold" charset="0"/>
      <p:bold r:id="rId31"/>
    </p:embeddedFont>
    <p:embeddedFont>
      <p:font typeface="Dubai Medium" panose="020B0603030403030204" charset="0"/>
      <p:regular r:id="rId32"/>
    </p:embeddedFont>
    <p:embeddedFont>
      <p:font typeface="Cooper Black" panose="0208090404030B020404" charset="0"/>
      <p:regular r:id="rId33"/>
    </p:embeddedFont>
    <p:embeddedFont>
      <p:font typeface="Arial Rounded MT Bold" panose="020F0704030504030204" charset="0"/>
      <p:regular r:id="rId34"/>
    </p:embeddedFont>
    <p:embeddedFont>
      <p:font typeface="Consolas" panose="020B0609020204030204"/>
      <p:regular r:id="rId35"/>
      <p:bold r:id="rId36"/>
      <p:italic r:id="rId37"/>
      <p:boldItalic r:id="rId38"/>
    </p:embeddedFont>
    <p:embeddedFont>
      <p:font typeface="等线" panose="02010600030101010101" charset="-122"/>
      <p:regular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64A04"/>
    <a:srgbClr val="C59B00"/>
    <a:srgbClr val="FBBE77"/>
    <a:srgbClr val="C9700A"/>
    <a:srgbClr val="FFCA08"/>
    <a:srgbClr val="F99E2F"/>
    <a:srgbClr val="CA6F06"/>
    <a:srgbClr val="F8931D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504" y="68"/>
      </p:cViewPr>
      <p:guideLst>
        <p:guide orient="horz" pos="2160"/>
        <p:guide pos="3895"/>
        <p:guide pos="6992"/>
        <p:guide orient="horz" pos="3030"/>
        <p:guide orient="horz" pos="813"/>
        <p:guide pos="5945"/>
        <p:guide pos="1752"/>
        <p:guide pos="665"/>
        <p:guide pos="2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1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8" Type="http://schemas.openxmlformats.org/officeDocument/2006/relationships/font" Target="fonts/font12.fntdata"/><Relationship Id="rId37" Type="http://schemas.openxmlformats.org/officeDocument/2006/relationships/font" Target="fonts/font11.fntdata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5EC01-0483-4F18-9AA1-D0D34083C2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EDD5A-DD6F-45A0-A86B-9F45311BB9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98182F0-CF90-4D8B-A51C-796537115A5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FE902-F2EA-4C62-8E5E-32DA799508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page footer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F3711-BA76-4033-A70B-597D4E18359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8ADFE902-F2EA-4C62-8E5E-32DA799508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r>
              <a:rPr lang="en-US" altLang="zh-CN" dirty="0"/>
              <a:t>page footer</a:t>
            </a:r>
            <a:endParaRPr lang="zh-CN" altLang="en-US" dirty="0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294F3711-BA76-4033-A70B-597D4E1835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image" Target="../media/image4.svg"/><Relationship Id="rId7" Type="http://schemas.openxmlformats.org/officeDocument/2006/relationships/image" Target="../media/image5.png"/><Relationship Id="rId6" Type="http://schemas.openxmlformats.org/officeDocument/2006/relationships/image" Target="../media/image3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6.svg"/><Relationship Id="rId7" Type="http://schemas.openxmlformats.org/officeDocument/2006/relationships/image" Target="../media/image14.png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5.sv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364605" y="3921125"/>
            <a:ext cx="635635" cy="441960"/>
          </a:xfrm>
        </p:spPr>
        <p:txBody>
          <a:bodyPr>
            <a:normAutofit fontScale="90000"/>
          </a:bodyPr>
          <a:p>
            <a:r>
              <a:rPr lang="en-IN" altLang="en-US">
                <a:solidFill>
                  <a:schemeClr val="bg1"/>
                </a:solidFill>
              </a:rPr>
              <a:t>.</a:t>
            </a:r>
            <a:endParaRPr lang="en-I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525" y="1485265"/>
            <a:ext cx="736092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sz="6600" dirty="0">
                <a:solidFill>
                  <a:schemeClr val="bg1"/>
                </a:solidFill>
                <a:latin typeface="Berlin Sans FB Demi" panose="020E0802020502020306" charset="0"/>
                <a:ea typeface="+mj-ea"/>
                <a:cs typeface="Berlin Sans FB Demi" panose="020E0802020502020306" charset="0"/>
                <a:sym typeface="OPPOSans M" panose="00020600040101010101" pitchFamily="18" charset="-122"/>
              </a:rPr>
              <a:t>E-COMMERCE</a:t>
            </a:r>
            <a:endParaRPr lang="en-IN" altLang="zh-CN" sz="6600" dirty="0">
              <a:solidFill>
                <a:schemeClr val="bg1"/>
              </a:solidFill>
              <a:latin typeface="Berlin Sans FB Demi" panose="020E0802020502020306" charset="0"/>
              <a:ea typeface="+mj-ea"/>
              <a:cs typeface="Berlin Sans FB Demi" panose="020E0802020502020306" charset="0"/>
              <a:sym typeface="OPPOSans M" panose="00020600040101010101" pitchFamily="18" charset="-122"/>
            </a:endParaRPr>
          </a:p>
          <a:p>
            <a:r>
              <a:rPr lang="en-IN" altLang="zh-CN" sz="6600" dirty="0">
                <a:solidFill>
                  <a:schemeClr val="bg1"/>
                </a:solidFill>
                <a:latin typeface="Berlin Sans FB Demi" panose="020E0802020502020306" charset="0"/>
                <a:ea typeface="+mj-ea"/>
                <a:cs typeface="Berlin Sans FB Demi" panose="020E0802020502020306" charset="0"/>
                <a:sym typeface="OPPOSans M" panose="00020600040101010101" pitchFamily="18" charset="-122"/>
              </a:rPr>
              <a:t>SOFTWHERE</a:t>
            </a:r>
            <a:endParaRPr lang="en-IN" altLang="zh-CN" sz="6600" dirty="0">
              <a:solidFill>
                <a:schemeClr val="bg1"/>
              </a:solidFill>
              <a:latin typeface="Berlin Sans FB Demi" panose="020E0802020502020306" charset="0"/>
              <a:ea typeface="+mj-ea"/>
              <a:cs typeface="Berlin Sans FB Demi" panose="020E0802020502020306" charset="0"/>
              <a:sym typeface="OPPOSans M" panose="00020600040101010101" pitchFamily="18" charset="-122"/>
            </a:endParaRPr>
          </a:p>
          <a:p>
            <a:r>
              <a:rPr lang="en-IN" altLang="zh-CN" sz="6600" dirty="0">
                <a:solidFill>
                  <a:schemeClr val="bg1"/>
                </a:solidFill>
                <a:latin typeface="Berlin Sans FB Demi" panose="020E0802020502020306" charset="0"/>
                <a:ea typeface="+mj-ea"/>
                <a:cs typeface="Berlin Sans FB Demi" panose="020E0802020502020306" charset="0"/>
                <a:sym typeface="OPPOSans M" panose="00020600040101010101" pitchFamily="18" charset="-122"/>
              </a:rPr>
              <a:t>PRESENTATION</a:t>
            </a:r>
            <a:endParaRPr lang="en-IN" altLang="zh-CN" sz="6600" dirty="0">
              <a:solidFill>
                <a:schemeClr val="bg1"/>
              </a:solidFill>
              <a:latin typeface="Berlin Sans FB Demi" panose="020E0802020502020306" charset="0"/>
              <a:ea typeface="+mj-ea"/>
              <a:cs typeface="Berlin Sans FB Demi" panose="020E0802020502020306" charset="0"/>
              <a:sym typeface="OPPOSans M" panose="00020600040101010101" pitchFamily="18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568960" y="4623435"/>
            <a:ext cx="5646420" cy="146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90624" y="597095"/>
            <a:ext cx="2762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T</a:t>
            </a:r>
            <a:endParaRPr lang="zh-CN" altLang="en-US" sz="1200" dirty="0">
              <a:solidFill>
                <a:schemeClr val="bg1"/>
              </a:solidFill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90525" y="5457190"/>
            <a:ext cx="75241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chemeClr val="tx1"/>
                </a:solidFill>
                <a:latin typeface="Sitka Small Semibold" charset="0"/>
                <a:cs typeface="Sitka Small Semibold" charset="0"/>
              </a:rPr>
              <a:t>Represented By.  </a:t>
            </a:r>
            <a:endParaRPr lang="en-IN" altLang="en-US" sz="2000" b="1">
              <a:solidFill>
                <a:schemeClr val="tx1"/>
              </a:solidFill>
              <a:latin typeface="Sitka Small Semibold" charset="0"/>
              <a:cs typeface="Sitka Small Semibold" charset="0"/>
            </a:endParaRPr>
          </a:p>
          <a:p>
            <a:r>
              <a:rPr lang="en-IN" altLang="en-US" sz="2000" b="1">
                <a:solidFill>
                  <a:schemeClr val="tx1"/>
                </a:solidFill>
                <a:latin typeface="Sitka Small Semibold" charset="0"/>
                <a:cs typeface="Sitka Small Semibold" charset="0"/>
              </a:rPr>
              <a:t>                            Saurabh Kumar Mishra &amp;</a:t>
            </a:r>
            <a:endParaRPr lang="en-IN" altLang="en-US" sz="2000" b="1">
              <a:solidFill>
                <a:schemeClr val="tx1"/>
              </a:solidFill>
              <a:latin typeface="Sitka Small Semibold" charset="0"/>
              <a:cs typeface="Sitka Small Semibold" charset="0"/>
            </a:endParaRPr>
          </a:p>
          <a:p>
            <a:r>
              <a:rPr lang="en-IN" altLang="en-US" sz="2000" b="1">
                <a:solidFill>
                  <a:schemeClr val="tx1"/>
                </a:solidFill>
                <a:latin typeface="Sitka Small Semibold" charset="0"/>
                <a:cs typeface="Sitka Small Semibold" charset="0"/>
              </a:rPr>
              <a:t>                            Anshu Kumar Vishwakarma                                               </a:t>
            </a:r>
            <a:endParaRPr lang="en-IN" altLang="en-US" sz="2000" b="1">
              <a:solidFill>
                <a:schemeClr val="tx1"/>
              </a:solidFill>
              <a:latin typeface="Sitka Small Semibold" charset="0"/>
              <a:cs typeface="Sitka Small Semibold" charset="0"/>
            </a:endParaRPr>
          </a:p>
        </p:txBody>
      </p:sp>
      <p:sp>
        <p:nvSpPr>
          <p:cNvPr id="8" name="Round Diagonal Corner Rectangle 7"/>
          <p:cNvSpPr/>
          <p:nvPr/>
        </p:nvSpPr>
        <p:spPr>
          <a:xfrm>
            <a:off x="7345680" y="1691640"/>
            <a:ext cx="4409440" cy="3887470"/>
          </a:xfrm>
          <a:prstGeom prst="round2DiagRect">
            <a:avLst/>
          </a:prstGeom>
          <a:gradFill>
            <a:gsLst>
              <a:gs pos="10000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rcRect l="597" t="522" b="895"/>
          <a:stretch>
            <a:fillRect/>
          </a:stretch>
        </p:blipFill>
        <p:spPr>
          <a:xfrm>
            <a:off x="7542530" y="1956435"/>
            <a:ext cx="4015740" cy="3357880"/>
          </a:xfrm>
          <a:prstGeom prst="round2DiagRect">
            <a:avLst/>
          </a:prstGeom>
          <a:noFill/>
          <a:effectLst/>
        </p:spPr>
      </p:pic>
      <p:sp>
        <p:nvSpPr>
          <p:cNvPr id="13" name="Round Diagonal Corner Rectangle 12"/>
          <p:cNvSpPr/>
          <p:nvPr/>
        </p:nvSpPr>
        <p:spPr>
          <a:xfrm>
            <a:off x="11633200" y="3164840"/>
            <a:ext cx="914400" cy="914400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DEMO [ SNAPSHOT OF THE PROJECT ] --</a:t>
            </a:r>
            <a:br>
              <a:rPr lang="en-IN" altLang="en-US">
                <a:latin typeface="Berlin Sans FB Demi" panose="020E0802020502020306" charset="0"/>
                <a:cs typeface="Berlin Sans FB Demi" panose="020E0802020502020306" charset="0"/>
              </a:rPr>
            </a:b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53720" y="1469390"/>
            <a:ext cx="5181600" cy="24828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0920" y="1469390"/>
            <a:ext cx="5181600" cy="24326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255770"/>
            <a:ext cx="5283835" cy="2541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920" y="3952240"/>
            <a:ext cx="5181600" cy="2741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一群人在房间里&#10;&#10;中度可信度描述已自动生成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559"/>
            <a:ext cx="12192000" cy="6856881"/>
          </a:xfrm>
          <a:custGeom>
            <a:avLst/>
            <a:gdLst>
              <a:gd name="connsiteX0" fmla="*/ 0 w 12192000"/>
              <a:gd name="connsiteY0" fmla="*/ 0 h 6856881"/>
              <a:gd name="connsiteX1" fmla="*/ 12192000 w 12192000"/>
              <a:gd name="connsiteY1" fmla="*/ 0 h 6856881"/>
              <a:gd name="connsiteX2" fmla="*/ 12192000 w 12192000"/>
              <a:gd name="connsiteY2" fmla="*/ 6856881 h 6856881"/>
              <a:gd name="connsiteX3" fmla="*/ 0 w 12192000"/>
              <a:gd name="connsiteY3" fmla="*/ 6856881 h 685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6881">
                <a:moveTo>
                  <a:pt x="0" y="0"/>
                </a:moveTo>
                <a:lnTo>
                  <a:pt x="12192000" y="0"/>
                </a:lnTo>
                <a:lnTo>
                  <a:pt x="12192000" y="6856881"/>
                </a:lnTo>
                <a:lnTo>
                  <a:pt x="0" y="6856881"/>
                </a:lnTo>
                <a:close/>
              </a:path>
            </a:pathLst>
          </a:custGeom>
        </p:spPr>
      </p:pic>
      <p:sp>
        <p:nvSpPr>
          <p:cNvPr id="4" name="矩形: 圆角 3"/>
          <p:cNvSpPr/>
          <p:nvPr/>
        </p:nvSpPr>
        <p:spPr>
          <a:xfrm>
            <a:off x="1938868" y="1048268"/>
            <a:ext cx="8043332" cy="4704886"/>
          </a:xfrm>
          <a:prstGeom prst="roundRect">
            <a:avLst>
              <a:gd name="adj" fmla="val 5856"/>
            </a:avLst>
          </a:prstGeom>
          <a:solidFill>
            <a:srgbClr val="F8931D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2209800" y="1281035"/>
            <a:ext cx="7509933" cy="4239350"/>
          </a:xfrm>
          <a:prstGeom prst="roundRect">
            <a:avLst>
              <a:gd name="adj" fmla="val 5856"/>
            </a:avLst>
          </a:prstGeom>
          <a:solidFill>
            <a:srgbClr val="F89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0937" y="2019180"/>
            <a:ext cx="203454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0</a:t>
            </a:r>
            <a:r>
              <a:rPr lang="en-IN" altLang="en-US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4</a:t>
            </a:r>
            <a:endParaRPr lang="en-IN" altLang="en-US" sz="11500" dirty="0">
              <a:solidFill>
                <a:schemeClr val="bg1"/>
              </a:solidFill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04712" y="3728085"/>
            <a:ext cx="31832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zh-CN" sz="320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CONCLUSION</a:t>
            </a:r>
            <a:endParaRPr lang="en-IN" altLang="zh-CN" sz="32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22960" y="350520"/>
            <a:ext cx="10332720" cy="14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67360" y="2250440"/>
            <a:ext cx="11196320" cy="3434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975360" y="563880"/>
            <a:ext cx="9875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800">
                <a:latin typeface="Berlin Sans FB Demi" panose="020E0802020502020306" charset="0"/>
                <a:cs typeface="Berlin Sans FB Demi" panose="020E0802020502020306" charset="0"/>
              </a:rPr>
              <a:t>    “ E-Commerce is an Evolution ”</a:t>
            </a:r>
            <a:endParaRPr lang="en-IN" altLang="en-US" sz="480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1056640" y="2667000"/>
            <a:ext cx="9946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latin typeface="Arial Rounded MT Bold" panose="020F0704030504030204" charset="0"/>
                <a:cs typeface="Arial Rounded MT Bold" panose="020F0704030504030204" charset="0"/>
              </a:rPr>
              <a:t>- By using electronic technology through the internet, it achieved :</a:t>
            </a:r>
            <a:endParaRPr lang="en-IN" altLang="en-US" sz="24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2031365" y="3459480"/>
            <a:ext cx="91852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>
                <a:latin typeface="Arial Rounded MT Bold" panose="020F0704030504030204" charset="0"/>
                <a:cs typeface="Arial Rounded MT Bold" panose="020F0704030504030204" charset="0"/>
              </a:rPr>
              <a:t>More competition, more marketplaces, faster transactions, and more advanced technologies to make activities between customers and producers more active.</a:t>
            </a:r>
            <a:endParaRPr lang="en-IN" altLang="en-US" sz="20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>
                <a:latin typeface="Arial Rounded MT Bold" panose="020F0704030504030204" charset="0"/>
                <a:cs typeface="Arial Rounded MT Bold" panose="020F0704030504030204" charset="0"/>
              </a:rPr>
              <a:t>We as customers and internet users are responsible to keep our               e-commerce healthy and safe so that e-business can be more reliable in future. </a:t>
            </a:r>
            <a:endParaRPr lang="en-IN" altLang="en-US"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38" name="Content Placeholder 37"/>
          <p:cNvSpPr/>
          <p:nvPr>
            <p:ph idx="1"/>
          </p:nvPr>
        </p:nvSpPr>
        <p:spPr>
          <a:xfrm>
            <a:off x="6344920" y="5818505"/>
            <a:ext cx="5008880" cy="358775"/>
          </a:xfrm>
        </p:spPr>
        <p:txBody>
          <a:bodyPr>
            <a:normAutofit fontScale="50000"/>
          </a:bodyPr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人拿着笔记本电脑&#10;&#10;描述已自动生成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矩形: 圆角 4"/>
          <p:cNvSpPr/>
          <p:nvPr/>
        </p:nvSpPr>
        <p:spPr>
          <a:xfrm>
            <a:off x="1938868" y="1067723"/>
            <a:ext cx="8043332" cy="4704886"/>
          </a:xfrm>
          <a:prstGeom prst="roundRect">
            <a:avLst>
              <a:gd name="adj" fmla="val 5856"/>
            </a:avLst>
          </a:prstGeom>
          <a:solidFill>
            <a:srgbClr val="F89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2209800" y="1300490"/>
            <a:ext cx="7509933" cy="4239350"/>
          </a:xfrm>
          <a:prstGeom prst="roundRect">
            <a:avLst>
              <a:gd name="adj" fmla="val 5856"/>
            </a:avLst>
          </a:prstGeom>
          <a:solidFill>
            <a:srgbClr val="F89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0937" y="2038635"/>
            <a:ext cx="203454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0</a:t>
            </a:r>
            <a:r>
              <a:rPr lang="en-IN" altLang="en-US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5</a:t>
            </a:r>
            <a:endParaRPr lang="en-IN" altLang="en-US" sz="11500" dirty="0">
              <a:solidFill>
                <a:schemeClr val="bg1"/>
              </a:solidFill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72795" y="3686471"/>
            <a:ext cx="36506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zh-CN" sz="3600" dirty="0">
                <a:solidFill>
                  <a:schemeClr val="bg1"/>
                </a:solidFill>
                <a:latin typeface="Arial Rounded MT Bold" panose="020F0704030504030204" charset="0"/>
                <a:ea typeface="OPPOSans H" panose="00020600040101010101" pitchFamily="18" charset="-122"/>
                <a:cs typeface="Arial Rounded MT Bold" panose="020F0704030504030204" charset="0"/>
                <a:sym typeface="OPPOSans M" panose="00020600040101010101" pitchFamily="18" charset="-122"/>
              </a:rPr>
              <a:t>FUTURE WORK</a:t>
            </a:r>
            <a:endParaRPr lang="en-IN" altLang="zh-CN" sz="3600" dirty="0">
              <a:solidFill>
                <a:schemeClr val="bg1"/>
              </a:solidFill>
              <a:latin typeface="Arial Rounded MT Bold" panose="020F0704030504030204" charset="0"/>
              <a:ea typeface="OPPOSans H" panose="00020600040101010101" pitchFamily="18" charset="-122"/>
              <a:cs typeface="Arial Rounded MT Bold" panose="020F0704030504030204" charset="0"/>
              <a:sym typeface="OPPOSans 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A08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14400" y="817880"/>
            <a:ext cx="10546080" cy="5527040"/>
          </a:xfrm>
          <a:prstGeom prst="roundRect">
            <a:avLst/>
          </a:prstGeom>
          <a:solidFill>
            <a:srgbClr val="F893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14880" y="1254760"/>
            <a:ext cx="8219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>
                <a:latin typeface="Berlin Sans FB Demi" panose="020E0802020502020306" charset="0"/>
                <a:cs typeface="Berlin Sans FB Demi" panose="020E0802020502020306" charset="0"/>
              </a:rPr>
              <a:t>SCOPE OF FUTURE --</a:t>
            </a:r>
            <a:endParaRPr lang="en-IN" altLang="en-US" sz="320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34160" y="2321560"/>
            <a:ext cx="9194800" cy="3627120"/>
          </a:xfrm>
          <a:prstGeom prst="roundRect">
            <a:avLst/>
          </a:prstGeom>
          <a:solidFill>
            <a:srgbClr val="FF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971040" y="2494280"/>
            <a:ext cx="850392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200">
                <a:latin typeface="Arial Rounded MT Bold" panose="020F0704030504030204" charset="0"/>
                <a:cs typeface="Arial Rounded MT Bold" panose="020F0704030504030204" charset="0"/>
              </a:rPr>
              <a:t>New marketing channels will emerge.</a:t>
            </a:r>
            <a:endParaRPr lang="en-IN" altLang="en-US" sz="32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200">
                <a:latin typeface="Arial Rounded MT Bold" panose="020F0704030504030204" charset="0"/>
                <a:cs typeface="Arial Rounded MT Bold" panose="020F0704030504030204" charset="0"/>
              </a:rPr>
              <a:t>Adding voice search option.</a:t>
            </a:r>
            <a:endParaRPr lang="en-IN" altLang="en-US" sz="32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200">
                <a:latin typeface="Arial Rounded MT Bold" panose="020F0704030504030204" charset="0"/>
                <a:cs typeface="Arial Rounded MT Bold" panose="020F0704030504030204" charset="0"/>
              </a:rPr>
              <a:t>increasing the security</a:t>
            </a:r>
            <a:endParaRPr lang="en-IN" altLang="en-US" sz="32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IN" sz="3200">
                <a:latin typeface="Arial Rounded MT Bold" panose="020F0704030504030204" charset="0"/>
                <a:cs typeface="Arial Rounded MT Bold" panose="020F0704030504030204" charset="0"/>
              </a:rPr>
              <a:t>E</a:t>
            </a:r>
            <a:r>
              <a:rPr lang="en-IN" altLang="en-US" sz="3200">
                <a:latin typeface="Arial Rounded MT Bold" panose="020F0704030504030204" charset="0"/>
                <a:cs typeface="Arial Rounded MT Bold" panose="020F0704030504030204" charset="0"/>
              </a:rPr>
              <a:t>nh</a:t>
            </a:r>
            <a:r>
              <a:rPr lang="en-US" altLang="en-IN" sz="3200">
                <a:latin typeface="Arial Rounded MT Bold" panose="020F0704030504030204" charset="0"/>
                <a:cs typeface="Arial Rounded MT Bold" panose="020F0704030504030204" charset="0"/>
              </a:rPr>
              <a:t>a</a:t>
            </a:r>
            <a:r>
              <a:rPr lang="en-IN" altLang="en-US" sz="3200">
                <a:latin typeface="Arial Rounded MT Bold" panose="020F0704030504030204" charset="0"/>
                <a:cs typeface="Arial Rounded MT Bold" panose="020F0704030504030204" charset="0"/>
              </a:rPr>
              <a:t>nce their UI.</a:t>
            </a:r>
            <a:endParaRPr lang="en-IN" altLang="en-US" sz="32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32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人拿着笔记本电脑&#10;&#10;描述已自动生成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矩形: 圆角 4"/>
          <p:cNvSpPr/>
          <p:nvPr/>
        </p:nvSpPr>
        <p:spPr>
          <a:xfrm>
            <a:off x="1938868" y="1067723"/>
            <a:ext cx="8043332" cy="4704886"/>
          </a:xfrm>
          <a:prstGeom prst="roundRect">
            <a:avLst>
              <a:gd name="adj" fmla="val 5856"/>
            </a:avLst>
          </a:prstGeom>
          <a:solidFill>
            <a:srgbClr val="F89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" name="矩形: 圆角 5"/>
          <p:cNvSpPr/>
          <p:nvPr/>
        </p:nvSpPr>
        <p:spPr>
          <a:xfrm>
            <a:off x="2209800" y="1300490"/>
            <a:ext cx="7509933" cy="4239350"/>
          </a:xfrm>
          <a:prstGeom prst="roundRect">
            <a:avLst>
              <a:gd name="adj" fmla="val 5856"/>
            </a:avLst>
          </a:prstGeom>
          <a:solidFill>
            <a:srgbClr val="F89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0937" y="2038635"/>
            <a:ext cx="203454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0</a:t>
            </a:r>
            <a:r>
              <a:rPr lang="en-IN" altLang="en-US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6</a:t>
            </a:r>
            <a:endParaRPr lang="en-IN" altLang="en-US" sz="11500" dirty="0">
              <a:solidFill>
                <a:schemeClr val="bg1"/>
              </a:solidFill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72795" y="3686471"/>
            <a:ext cx="36214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zh-CN" sz="3600" dirty="0">
                <a:solidFill>
                  <a:schemeClr val="bg1"/>
                </a:solidFill>
                <a:latin typeface="Arial Rounded MT Bold" panose="020F0704030504030204" charset="0"/>
                <a:ea typeface="OPPOSans H" panose="00020600040101010101" pitchFamily="18" charset="-122"/>
                <a:cs typeface="Arial Rounded MT Bold" panose="020F0704030504030204" charset="0"/>
                <a:sym typeface="OPPOSans M" panose="00020600040101010101" pitchFamily="18" charset="-122"/>
              </a:rPr>
              <a:t>REQUIREMENT</a:t>
            </a:r>
            <a:endParaRPr lang="en-IN" altLang="zh-CN" sz="3600" dirty="0">
              <a:solidFill>
                <a:schemeClr val="bg1"/>
              </a:solidFill>
              <a:latin typeface="Arial Rounded MT Bold" panose="020F0704030504030204" charset="0"/>
              <a:ea typeface="OPPOSans H" panose="00020600040101010101" pitchFamily="18" charset="-122"/>
              <a:cs typeface="Arial Rounded MT Bold" panose="020F0704030504030204" charset="0"/>
              <a:sym typeface="OPPOSans M" panose="00020600040101010101" pitchFamily="18" charset="-122"/>
            </a:endParaRPr>
          </a:p>
          <a:p>
            <a:pPr algn="l"/>
            <a:r>
              <a:rPr lang="en-IN" altLang="zh-CN" sz="3600" dirty="0">
                <a:solidFill>
                  <a:schemeClr val="bg1"/>
                </a:solidFill>
                <a:latin typeface="Arial Rounded MT Bold" panose="020F0704030504030204" charset="0"/>
                <a:ea typeface="OPPOSans H" panose="00020600040101010101" pitchFamily="18" charset="-122"/>
                <a:cs typeface="Arial Rounded MT Bold" panose="020F0704030504030204" charset="0"/>
                <a:sym typeface="OPPOSans M" panose="00020600040101010101" pitchFamily="18" charset="-122"/>
              </a:rPr>
              <a:t>     </a:t>
            </a:r>
            <a:r>
              <a:rPr lang="en-IN" altLang="zh-CN" dirty="0">
                <a:solidFill>
                  <a:schemeClr val="bg1"/>
                </a:solidFill>
                <a:latin typeface="Sitka Small Semibold" charset="0"/>
                <a:ea typeface="OPPOSans H" panose="00020600040101010101" pitchFamily="18" charset="-122"/>
                <a:cs typeface="Sitka Small Semibold" charset="0"/>
                <a:sym typeface="OPPOSans M" panose="00020600040101010101" pitchFamily="18" charset="-122"/>
              </a:rPr>
              <a:t>To build a softwere</a:t>
            </a:r>
            <a:endParaRPr lang="en-IN" altLang="zh-CN" dirty="0">
              <a:solidFill>
                <a:schemeClr val="bg1"/>
              </a:solidFill>
              <a:latin typeface="Sitka Small Semibold" charset="0"/>
              <a:ea typeface="OPPOSans H" panose="00020600040101010101" pitchFamily="18" charset="-122"/>
              <a:cs typeface="Sitka Small Semibold" charset="0"/>
              <a:sym typeface="OPPOSans 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10160" y="5999480"/>
            <a:ext cx="12181840" cy="858520"/>
          </a:xfrm>
          <a:prstGeom prst="rect">
            <a:avLst/>
          </a:prstGeom>
          <a:solidFill>
            <a:srgbClr val="F893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407035" y="163195"/>
            <a:ext cx="11581765" cy="5569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>
                <a:latin typeface="Arial Rounded MT Bold" panose="020F0704030504030204" charset="0"/>
                <a:cs typeface="Arial Rounded MT Bold" panose="020F0704030504030204" charset="0"/>
              </a:rPr>
              <a:t>SERVER-SIDE HARDWARE REQUIREMENT: </a:t>
            </a:r>
            <a:r>
              <a:rPr lang="en-US" sz="2400" b="0">
                <a:latin typeface="Arial Rounded MT Bold" panose="020F0704030504030204" charset="0"/>
                <a:cs typeface="Arial Rounded MT Bold" panose="020F0704030504030204" charset="0"/>
              </a:rPr>
              <a:t>      </a:t>
            </a:r>
            <a:r>
              <a:rPr lang="en-IN" altLang="en-US" sz="2400" b="0"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IN" altLang="en-US" sz="2800" b="0">
                <a:latin typeface="Arial Rounded MT Bold" panose="020F0704030504030204" charset="0"/>
                <a:cs typeface="Arial Rounded MT Bold" panose="020F0704030504030204" charset="0"/>
              </a:rPr>
              <a:t>Intel core i5</a:t>
            </a:r>
            <a:endParaRPr lang="en-US" sz="3200" b="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>
                <a:latin typeface="Arial Rounded MT Bold" panose="020F0704030504030204" charset="0"/>
                <a:cs typeface="Arial Rounded MT Bold" panose="020F0704030504030204" charset="0"/>
              </a:rPr>
              <a:t>    </a:t>
            </a:r>
            <a:r>
              <a:rPr lang="en-IN" altLang="en-US" sz="2800" b="0"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sz="2800" b="0">
                <a:latin typeface="Arial Rounded MT Bold" panose="020F0704030504030204" charset="0"/>
                <a:cs typeface="Arial Rounded MT Bold" panose="020F0704030504030204" charset="0"/>
              </a:rPr>
              <a:t> 32GB Ram </a:t>
            </a:r>
            <a:r>
              <a:rPr lang="en-IN" altLang="en-US" sz="2800" b="0"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sz="2800" b="0">
                <a:latin typeface="Arial Rounded MT Bold" panose="020F0704030504030204" charset="0"/>
                <a:cs typeface="Arial Rounded MT Bold" panose="020F0704030504030204" charset="0"/>
              </a:rPr>
              <a:t>    </a:t>
            </a:r>
            <a:r>
              <a:rPr lang="en-IN" altLang="en-US" sz="2800" b="0">
                <a:latin typeface="Arial Rounded MT Bold" panose="020F0704030504030204" charset="0"/>
                <a:cs typeface="Arial Rounded MT Bold" panose="020F0704030504030204" charset="0"/>
              </a:rPr>
              <a:t>256</a:t>
            </a:r>
            <a:r>
              <a:rPr lang="en-US" sz="2800" b="0">
                <a:latin typeface="Arial Rounded MT Bold" panose="020F0704030504030204" charset="0"/>
                <a:cs typeface="Arial Rounded MT Bold" panose="020F0704030504030204" charset="0"/>
              </a:rPr>
              <a:t> GB </a:t>
            </a:r>
            <a:r>
              <a:rPr lang="en-IN" altLang="en-US" sz="2800" b="0">
                <a:latin typeface="Arial Rounded MT Bold" panose="020F0704030504030204" charset="0"/>
                <a:cs typeface="Arial Rounded MT Bold" panose="020F0704030504030204" charset="0"/>
              </a:rPr>
              <a:t>SSD</a:t>
            </a:r>
            <a:r>
              <a:rPr lang="en-US" sz="2800" b="0">
                <a:latin typeface="Arial Rounded MT Bold" panose="020F0704030504030204" charset="0"/>
                <a:cs typeface="Arial Rounded MT Bold" panose="020F0704030504030204" charset="0"/>
              </a:rPr>
              <a:t>       Network Interface card     </a:t>
            </a:r>
            <a:r>
              <a:rPr lang="en-IN" altLang="en-US" sz="2800" b="0"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sz="2800" b="0">
                <a:latin typeface="Arial Rounded MT Bold" panose="020F0704030504030204" charset="0"/>
                <a:cs typeface="Arial Rounded MT Bold" panose="020F0704030504030204" charset="0"/>
              </a:rPr>
              <a:t>IIS      CD-Drive</a:t>
            </a:r>
            <a:r>
              <a:rPr lang="en-US" sz="2000" b="0">
                <a:latin typeface="Arial Rounded MT Bold" panose="020F0704030504030204" charset="0"/>
                <a:cs typeface="Arial Rounded MT Bold" panose="020F0704030504030204" charset="0"/>
              </a:rPr>
              <a:t> </a:t>
            </a:r>
            <a:endParaRPr lang="en-US" sz="2000" b="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latin typeface="Arial Rounded MT Bold" panose="020F0704030504030204" charset="0"/>
                <a:cs typeface="Arial Rounded MT Bold" panose="020F0704030504030204" charset="0"/>
              </a:rPr>
              <a:t> </a:t>
            </a:r>
            <a:r>
              <a:rPr lang="en-US" sz="2800" b="1" u="sng">
                <a:latin typeface="Arial Rounded MT Bold" panose="020F0704030504030204" charset="0"/>
                <a:cs typeface="Arial Rounded MT Bold" panose="020F0704030504030204" charset="0"/>
              </a:rPr>
              <a:t>SERVER-SIDE SOFTWARE REQUIREMENT:</a:t>
            </a:r>
            <a:endParaRPr lang="en-US" sz="2800" b="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 b="0">
                <a:latin typeface="Arial Rounded MT Bold" panose="020F0704030504030204" charset="0"/>
                <a:cs typeface="Arial Rounded MT Bold" panose="020F0704030504030204" charset="0"/>
              </a:rPr>
              <a:t>      </a:t>
            </a:r>
            <a:r>
              <a:rPr lang="en-US" sz="2800" b="0">
                <a:latin typeface="Arial Rounded MT Bold" panose="020F0704030504030204" charset="0"/>
                <a:cs typeface="Arial Rounded MT Bold" panose="020F0704030504030204" charset="0"/>
              </a:rPr>
              <a:t>Windows</a:t>
            </a:r>
            <a:endParaRPr lang="en-US" sz="2800" b="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 b="0">
                <a:latin typeface="Arial Rounded MT Bold" panose="020F0704030504030204" charset="0"/>
                <a:cs typeface="Arial Rounded MT Bold" panose="020F0704030504030204" charset="0"/>
              </a:rPr>
              <a:t>     </a:t>
            </a:r>
            <a:r>
              <a:rPr lang="en-US" sz="2800" b="0">
                <a:latin typeface="Arial Rounded MT Bold" panose="020F0704030504030204" charset="0"/>
                <a:cs typeface="Arial Rounded MT Bold" panose="020F0704030504030204" charset="0"/>
              </a:rPr>
              <a:t> Python 3.7 and PyCharm IDE 2021.3</a:t>
            </a:r>
            <a:endParaRPr lang="en-US" sz="2800" b="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 b="0">
                <a:latin typeface="Arial Rounded MT Bold" panose="020F0704030504030204" charset="0"/>
                <a:cs typeface="Arial Rounded MT Bold" panose="020F0704030504030204" charset="0"/>
              </a:rPr>
              <a:t>      </a:t>
            </a:r>
            <a:r>
              <a:rPr lang="en-US" sz="2800" b="0">
                <a:latin typeface="Arial Rounded MT Bold" panose="020F0704030504030204" charset="0"/>
                <a:cs typeface="Arial Rounded MT Bold" panose="020F0704030504030204" charset="0"/>
              </a:rPr>
              <a:t>SQLite</a:t>
            </a:r>
            <a:r>
              <a:rPr lang="en-IN" altLang="en-US" sz="2800" b="0">
                <a:latin typeface="Arial Rounded MT Bold" panose="020F0704030504030204" charset="0"/>
                <a:cs typeface="Arial Rounded MT Bold" panose="020F0704030504030204" charset="0"/>
              </a:rPr>
              <a:t> [ Database]</a:t>
            </a:r>
            <a:endParaRPr lang="en-IN" altLang="en-US" sz="2800" b="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 descr="人拿着笔记本电脑&#10;&#10;描述已自动生成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: 圆角 4"/>
          <p:cNvSpPr/>
          <p:nvPr/>
        </p:nvSpPr>
        <p:spPr>
          <a:xfrm>
            <a:off x="1938868" y="1067723"/>
            <a:ext cx="8043332" cy="4704886"/>
          </a:xfrm>
          <a:prstGeom prst="roundRect">
            <a:avLst>
              <a:gd name="adj" fmla="val 5856"/>
            </a:avLst>
          </a:prstGeom>
          <a:solidFill>
            <a:srgbClr val="F89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0" name="矩形: 圆角 5"/>
          <p:cNvSpPr/>
          <p:nvPr/>
        </p:nvSpPr>
        <p:spPr>
          <a:xfrm>
            <a:off x="2209800" y="1300490"/>
            <a:ext cx="7509933" cy="4239350"/>
          </a:xfrm>
          <a:prstGeom prst="roundRect">
            <a:avLst>
              <a:gd name="adj" fmla="val 5856"/>
            </a:avLst>
          </a:prstGeom>
          <a:solidFill>
            <a:srgbClr val="F89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2" name="文本框 6"/>
          <p:cNvSpPr txBox="1"/>
          <p:nvPr/>
        </p:nvSpPr>
        <p:spPr>
          <a:xfrm>
            <a:off x="4980937" y="2038635"/>
            <a:ext cx="203454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0</a:t>
            </a:r>
            <a:r>
              <a:rPr lang="en-IN" altLang="en-US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7</a:t>
            </a:r>
            <a:endParaRPr lang="en-IN" altLang="en-US" sz="11500" dirty="0">
              <a:solidFill>
                <a:schemeClr val="bg1"/>
              </a:solidFill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4478205" y="3727111"/>
            <a:ext cx="32359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400" dirty="0">
                <a:solidFill>
                  <a:schemeClr val="bg1"/>
                </a:solidFill>
                <a:latin typeface="Berlin Sans FB Demi" panose="020E0802020502020306" charset="0"/>
                <a:cs typeface="Berlin Sans FB Demi" panose="020E0802020502020306" charset="0"/>
                <a:sym typeface="+mn-ea"/>
              </a:rPr>
              <a:t>REFERENCE</a:t>
            </a:r>
            <a:endParaRPr lang="en-US" altLang="zh-CN" sz="4400" dirty="0">
              <a:solidFill>
                <a:schemeClr val="bg1"/>
              </a:solidFill>
              <a:latin typeface="Berlin Sans FB Demi" panose="020E0802020502020306" charset="0"/>
              <a:ea typeface="OPPOSans H" panose="00020600040101010101" pitchFamily="18" charset="-122"/>
              <a:cs typeface="Berlin Sans FB Demi" panose="020E0802020502020306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Diagonal Corner Rectangle 1"/>
          <p:cNvSpPr/>
          <p:nvPr/>
        </p:nvSpPr>
        <p:spPr>
          <a:xfrm>
            <a:off x="203200" y="203200"/>
            <a:ext cx="11785600" cy="6451600"/>
          </a:xfrm>
          <a:prstGeom prst="round2DiagRect">
            <a:avLst/>
          </a:prstGeom>
          <a:solidFill>
            <a:srgbClr val="F893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280160" y="990600"/>
            <a:ext cx="10068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>
                <a:latin typeface="Berlin Sans FB Demi" panose="020E0802020502020306" charset="0"/>
                <a:cs typeface="Berlin Sans FB Demi" panose="020E0802020502020306" charset="0"/>
              </a:rPr>
              <a:t>Reference Sources of E-Commerce --</a:t>
            </a:r>
            <a:endParaRPr lang="en-IN" altLang="en-US" sz="360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3520" y="1915160"/>
            <a:ext cx="96113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latin typeface="Arial Rounded MT Bold" panose="020F0704030504030204" charset="0"/>
                <a:cs typeface="Arial Rounded MT Bold" panose="020F0704030504030204" charset="0"/>
              </a:rPr>
              <a:t>Books</a:t>
            </a:r>
            <a:endParaRPr lang="en-IN" altLang="en-US" sz="36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latin typeface="Arial Rounded MT Bold" panose="020F0704030504030204" charset="0"/>
                <a:cs typeface="Arial Rounded MT Bold" panose="020F0704030504030204" charset="0"/>
              </a:rPr>
              <a:t>Internet Sites</a:t>
            </a:r>
            <a:endParaRPr lang="en-IN" altLang="en-US" sz="36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latin typeface="Arial Rounded MT Bold" panose="020F0704030504030204" charset="0"/>
                <a:cs typeface="Arial Rounded MT Bold" panose="020F0704030504030204" charset="0"/>
              </a:rPr>
              <a:t>Video Clips</a:t>
            </a:r>
            <a:endParaRPr lang="en-IN" altLang="en-US" sz="36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latin typeface="Arial Rounded MT Bold" panose="020F0704030504030204" charset="0"/>
                <a:cs typeface="Arial Rounded MT Bold" panose="020F0704030504030204" charset="0"/>
              </a:rPr>
              <a:t>YouTube</a:t>
            </a:r>
            <a:endParaRPr lang="en-IN" altLang="en-US" sz="36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latin typeface="Arial Rounded MT Bold" panose="020F0704030504030204" charset="0"/>
                <a:cs typeface="Arial Rounded MT Bold" panose="020F0704030504030204" charset="0"/>
              </a:rPr>
              <a:t>Other E-Commerce Sites &amp; Application. </a:t>
            </a:r>
            <a:endParaRPr lang="en-IN" altLang="en-US" sz="3600">
              <a:latin typeface="Arial Rounded MT Bold" panose="020F0704030504030204" charset="0"/>
              <a:cs typeface="Arial Rounded MT Bold" panose="020F07040305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3600">
                <a:latin typeface="Arial Rounded MT Bold" panose="020F0704030504030204" charset="0"/>
                <a:cs typeface="Arial Rounded MT Bold" panose="020F0704030504030204" charset="0"/>
              </a:rPr>
              <a:t>Senior Members</a:t>
            </a:r>
            <a:endParaRPr lang="en-IN" altLang="en-US" sz="3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IN" altLang="en-US" sz="6600" u="sng">
                <a:latin typeface="Berlin Sans FB Demi" panose="020E0802020502020306" charset="0"/>
                <a:cs typeface="Berlin Sans FB Demi" panose="020E0802020502020306" charset="0"/>
              </a:rPr>
              <a:t>Thank you</a:t>
            </a:r>
            <a:endParaRPr lang="en-IN" altLang="en-US" sz="6600" u="sng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101840" y="3489960"/>
            <a:ext cx="4856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u="sng">
                <a:latin typeface="Arial Rounded MT Bold" panose="020F0704030504030204" charset="0"/>
                <a:cs typeface="Arial Rounded MT Bold" panose="020F0704030504030204" charset="0"/>
              </a:rPr>
              <a:t>Saurabh Kumar Mishra &amp; </a:t>
            </a:r>
            <a:endParaRPr lang="en-IN" altLang="en-US" sz="2400" u="sng">
              <a:latin typeface="Arial Rounded MT Bold" panose="020F0704030504030204" charset="0"/>
              <a:cs typeface="Arial Rounded MT Bold" panose="020F0704030504030204" charset="0"/>
            </a:endParaRPr>
          </a:p>
          <a:p>
            <a:r>
              <a:rPr lang="en-IN" altLang="en-US" sz="2400" u="sng">
                <a:latin typeface="Arial Rounded MT Bold" panose="020F0704030504030204" charset="0"/>
                <a:cs typeface="Arial Rounded MT Bold" panose="020F0704030504030204" charset="0"/>
              </a:rPr>
              <a:t>Anshu Kumar Vishwakarma</a:t>
            </a:r>
            <a:endParaRPr lang="en-IN" altLang="en-US" sz="2400" u="sng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0" y="0"/>
            <a:ext cx="1463675" cy="6858635"/>
          </a:xfrm>
          <a:prstGeom prst="rect">
            <a:avLst/>
          </a:prstGeom>
          <a:solidFill>
            <a:srgbClr val="F893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100000">
              <a:srgbClr val="838309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矩形: 圆角 5"/>
          <p:cNvSpPr/>
          <p:nvPr/>
        </p:nvSpPr>
        <p:spPr>
          <a:xfrm>
            <a:off x="436880" y="385445"/>
            <a:ext cx="11358880" cy="6080760"/>
          </a:xfrm>
          <a:prstGeom prst="roundRect">
            <a:avLst>
              <a:gd name="adj" fmla="val 5533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10800000" sx="102000" sy="102000" algn="r" rotWithShape="0">
              <a:schemeClr val="accent2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96400" y="0"/>
            <a:ext cx="2895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33500" y="1778000"/>
            <a:ext cx="5279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+mj-ea"/>
                <a:ea typeface="+mj-ea"/>
                <a:cs typeface="OPPOSans H" panose="00020600040101010101" pitchFamily="18" charset="-122"/>
                <a:sym typeface="OPPOSans M" panose="00020600040101010101" pitchFamily="18" charset="-122"/>
              </a:rPr>
              <a:t>Table Of Contents</a:t>
            </a:r>
            <a:endParaRPr lang="zh-CN" altLang="en-US" sz="4000" dirty="0">
              <a:latin typeface="+mj-ea"/>
              <a:ea typeface="+mj-ea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48412" y="3087748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u="sng" dirty="0"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Introduction</a:t>
            </a:r>
            <a:endParaRPr lang="zh-CN" altLang="en-US" sz="2000" u="sng" dirty="0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39498" y="3089816"/>
            <a:ext cx="403557" cy="4035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611010" y="3038147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u="sng" dirty="0"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Analysis</a:t>
            </a:r>
            <a:endParaRPr lang="zh-CN" altLang="en-US" sz="2000" u="sng" dirty="0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102096" y="3040215"/>
            <a:ext cx="403557" cy="4035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991524" y="4411322"/>
            <a:ext cx="12458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zh-CN" sz="2000" u="sng" dirty="0"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Working</a:t>
            </a:r>
            <a:endParaRPr lang="en-IN" altLang="zh-CN" sz="2000" u="sng" dirty="0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462290" y="4495940"/>
            <a:ext cx="403557" cy="4035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33802" y="4444271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u="sng" dirty="0"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Conclusion</a:t>
            </a:r>
            <a:endParaRPr lang="zh-CN" altLang="en-US" sz="2000" u="sng" dirty="0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124888" y="4446339"/>
            <a:ext cx="403557" cy="4035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65630" y="4810125"/>
            <a:ext cx="27063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zh-CN" sz="1600" dirty="0">
                <a:solidFill>
                  <a:schemeClr val="tx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Demo of the Project</a:t>
            </a:r>
            <a:endParaRPr lang="en-IN" altLang="zh-CN" sz="1600" dirty="0">
              <a:solidFill>
                <a:schemeClr val="tx1"/>
              </a:solidFill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13" name="图形 12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78975" y="3129293"/>
            <a:ext cx="324603" cy="324603"/>
          </a:xfrm>
          <a:prstGeom prst="rect">
            <a:avLst/>
          </a:prstGeom>
        </p:spPr>
      </p:pic>
      <p:pic>
        <p:nvPicPr>
          <p:cNvPr id="15" name="图形 14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5203" y="3073235"/>
            <a:ext cx="324603" cy="324603"/>
          </a:xfrm>
          <a:prstGeom prst="rect">
            <a:avLst/>
          </a:prstGeom>
        </p:spPr>
      </p:pic>
      <p:pic>
        <p:nvPicPr>
          <p:cNvPr id="17" name="图形 16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6258" y="4520195"/>
            <a:ext cx="324603" cy="324603"/>
          </a:xfrm>
          <a:prstGeom prst="rect">
            <a:avLst/>
          </a:prstGeom>
        </p:spPr>
      </p:pic>
      <p:pic>
        <p:nvPicPr>
          <p:cNvPr id="19" name="图形 18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4365" y="4485816"/>
            <a:ext cx="324603" cy="32460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865630" y="3500120"/>
            <a:ext cx="2570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1600"/>
              <a:t>Overview of E-Commerce website </a:t>
            </a:r>
            <a:endParaRPr lang="en-IN" altLang="en-US" sz="1600"/>
          </a:p>
        </p:txBody>
      </p:sp>
      <p:sp>
        <p:nvSpPr>
          <p:cNvPr id="12" name="Text Box 11"/>
          <p:cNvSpPr txBox="1"/>
          <p:nvPr/>
        </p:nvSpPr>
        <p:spPr>
          <a:xfrm>
            <a:off x="5669280" y="3500120"/>
            <a:ext cx="2529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600"/>
              <a:t>Used Language</a:t>
            </a:r>
            <a:endParaRPr lang="en-I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600"/>
              <a:t>E-R Diagram</a:t>
            </a:r>
            <a:endParaRPr lang="en-IN" altLang="en-US" sz="1600"/>
          </a:p>
        </p:txBody>
      </p:sp>
      <p:pic>
        <p:nvPicPr>
          <p:cNvPr id="18" name="图形 16"/>
          <p:cNvPicPr>
            <a:picLocks noChangeAspect="1"/>
          </p:cNvPicPr>
          <p:nvPr>
            <p:ph sz="half"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8915" y="5450840"/>
            <a:ext cx="339725" cy="33972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991360" y="5422265"/>
            <a:ext cx="217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u="sng"/>
              <a:t>Future Work</a:t>
            </a:r>
            <a:endParaRPr lang="en-IN" altLang="en-US" u="sng"/>
          </a:p>
        </p:txBody>
      </p:sp>
      <p:pic>
        <p:nvPicPr>
          <p:cNvPr id="32" name="Content Placeholder 31" descr="Blog-91"/>
          <p:cNvPicPr>
            <a:picLocks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 rot="5400000">
            <a:off x="6859905" y="1379220"/>
            <a:ext cx="6080760" cy="4053205"/>
          </a:xfrm>
          <a:prstGeom prst="rect">
            <a:avLst/>
          </a:prstGeom>
        </p:spPr>
      </p:pic>
      <p:pic>
        <p:nvPicPr>
          <p:cNvPr id="39" name="图形 1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5245" y="5483225"/>
            <a:ext cx="370205" cy="370205"/>
          </a:xfrm>
          <a:prstGeom prst="rect">
            <a:avLst/>
          </a:prstGeom>
        </p:spPr>
      </p:pic>
      <p:sp>
        <p:nvSpPr>
          <p:cNvPr id="40" name="Text Box 39"/>
          <p:cNvSpPr txBox="1"/>
          <p:nvPr/>
        </p:nvSpPr>
        <p:spPr>
          <a:xfrm>
            <a:off x="5654040" y="5538470"/>
            <a:ext cx="2153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IN" altLang="en-US" u="sng"/>
              <a:t>Referance</a:t>
            </a:r>
            <a:endParaRPr lang="en-IN" altLang="en-US"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2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: 圆角 3"/>
          <p:cNvSpPr/>
          <p:nvPr/>
        </p:nvSpPr>
        <p:spPr>
          <a:xfrm>
            <a:off x="1938868" y="1046923"/>
            <a:ext cx="8043332" cy="4704886"/>
          </a:xfrm>
          <a:prstGeom prst="roundRect">
            <a:avLst>
              <a:gd name="adj" fmla="val 5856"/>
            </a:avLst>
          </a:prstGeom>
          <a:gradFill flip="none" rotWithShape="1">
            <a:gsLst>
              <a:gs pos="100000">
                <a:srgbClr val="F8931D"/>
              </a:gs>
              <a:gs pos="56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7" name="矩形: 圆角 4"/>
          <p:cNvSpPr/>
          <p:nvPr/>
        </p:nvSpPr>
        <p:spPr>
          <a:xfrm>
            <a:off x="2209800" y="1279690"/>
            <a:ext cx="7509933" cy="4239350"/>
          </a:xfrm>
          <a:prstGeom prst="roundRect">
            <a:avLst>
              <a:gd name="adj" fmla="val 5856"/>
            </a:avLst>
          </a:prstGeom>
          <a:solidFill>
            <a:srgbClr val="F89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4980937" y="2017835"/>
            <a:ext cx="17732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01</a:t>
            </a:r>
            <a:endParaRPr lang="zh-CN" altLang="en-US" sz="11500" dirty="0">
              <a:solidFill>
                <a:schemeClr val="bg1"/>
              </a:solidFill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4668174" y="3587495"/>
            <a:ext cx="2959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Introduction</a:t>
            </a:r>
            <a:endParaRPr lang="zh-CN" altLang="en-US" sz="32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男人和女人在桌子前&#10;&#10;低可信度描述已自动生成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6697981" y="0"/>
            <a:ext cx="5494019" cy="628166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273800"/>
            <a:ext cx="12192000" cy="584200"/>
          </a:xfrm>
          <a:prstGeom prst="rect">
            <a:avLst/>
          </a:prstGeom>
          <a:solidFill>
            <a:srgbClr val="F89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5600" y="1749425"/>
            <a:ext cx="563562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altLang="en-US" sz="2000" dirty="0">
                <a:latin typeface="Dubai Medium" panose="020B0603030403030204" charset="0"/>
                <a:ea typeface="OPPOSans H" panose="00020600040101010101" pitchFamily="18" charset="-122"/>
                <a:cs typeface="Dubai Medium" panose="020B0603030403030204" charset="0"/>
                <a:sym typeface="OPPOSans M" panose="00020600040101010101" pitchFamily="18" charset="-122"/>
              </a:rPr>
              <a:t>Online Shopping is a form of electronic commerce whereby consumers directly buy goods or services from a seller over the Internet without any intermediary service.</a:t>
            </a:r>
            <a:endParaRPr lang="en-IN" altLang="en-US" sz="2000" dirty="0">
              <a:latin typeface="Dubai Medium" panose="020B0603030403030204" charset="0"/>
              <a:ea typeface="OPPOSans H" panose="00020600040101010101" pitchFamily="18" charset="-122"/>
              <a:cs typeface="Dubai Medium" panose="020B0603030403030204" charset="0"/>
              <a:sym typeface="OPPOSans M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2562859" y="4820146"/>
            <a:ext cx="228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Our Company</a:t>
            </a:r>
            <a:endParaRPr lang="zh-CN" altLang="en-US" sz="2000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44880" y="1224280"/>
            <a:ext cx="447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508000" y="513080"/>
            <a:ext cx="5688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>
                <a:latin typeface="Cooper Black" panose="0208090404030B020404" charset="0"/>
                <a:cs typeface="Cooper Black" panose="0208090404030B020404" charset="0"/>
              </a:rPr>
              <a:t>ABOUT OUR SOFTWARE</a:t>
            </a:r>
            <a:endParaRPr lang="en-IN" altLang="en-US" sz="3200" b="1">
              <a:latin typeface="Cooper Black" panose="0208090404030B020404" charset="0"/>
              <a:cs typeface="Cooper Black" panose="0208090404030B0204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100000">
              <a:srgbClr val="838309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1016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: 圆角 3"/>
          <p:cNvSpPr/>
          <p:nvPr/>
        </p:nvSpPr>
        <p:spPr>
          <a:xfrm>
            <a:off x="1938868" y="1046923"/>
            <a:ext cx="8043332" cy="4704886"/>
          </a:xfrm>
          <a:prstGeom prst="roundRect">
            <a:avLst>
              <a:gd name="adj" fmla="val 5856"/>
            </a:avLst>
          </a:prstGeom>
          <a:solidFill>
            <a:srgbClr val="F8931D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1" name="矩形: 圆角 4"/>
          <p:cNvSpPr/>
          <p:nvPr/>
        </p:nvSpPr>
        <p:spPr>
          <a:xfrm>
            <a:off x="2272030" y="1325245"/>
            <a:ext cx="7378065" cy="4148455"/>
          </a:xfrm>
          <a:prstGeom prst="roundRect">
            <a:avLst>
              <a:gd name="adj" fmla="val 5856"/>
            </a:avLst>
          </a:prstGeom>
          <a:solidFill>
            <a:srgbClr val="F89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943472" y="2099115"/>
            <a:ext cx="203454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0</a:t>
            </a:r>
            <a:r>
              <a:rPr lang="en-IN" altLang="en-US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2</a:t>
            </a:r>
            <a:endParaRPr lang="en-IN" altLang="en-US" sz="11500" dirty="0">
              <a:solidFill>
                <a:schemeClr val="bg1"/>
              </a:solidFill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609465" y="3835400"/>
            <a:ext cx="3698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5400">
                <a:solidFill>
                  <a:schemeClr val="bg1"/>
                </a:solidFill>
                <a:latin typeface="Arial Rounded MT Bold" panose="020F0704030504030204" charset="0"/>
                <a:cs typeface="Arial Rounded MT Bold" panose="020F0704030504030204" charset="0"/>
              </a:rPr>
              <a:t>Analysis</a:t>
            </a:r>
            <a:endParaRPr lang="en-IN" altLang="en-US" sz="3200">
              <a:solidFill>
                <a:schemeClr val="bg1"/>
              </a:soli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670560" y="523240"/>
            <a:ext cx="69494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400">
                <a:latin typeface="Berlin Sans FB Demi" panose="020E0802020502020306" charset="0"/>
                <a:cs typeface="Berlin Sans FB Demi" panose="020E0802020502020306" charset="0"/>
              </a:rPr>
              <a:t>Language are Used --</a:t>
            </a:r>
            <a:endParaRPr lang="en-IN" altLang="en-US" sz="440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58165" y="1640840"/>
            <a:ext cx="2448560" cy="2052320"/>
          </a:xfrm>
          <a:prstGeom prst="roundRect">
            <a:avLst/>
          </a:prstGeom>
          <a:solidFill>
            <a:srgbClr val="F99E2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2" y="2090963"/>
            <a:ext cx="1877277" cy="1487240"/>
          </a:xfrm>
        </p:spPr>
      </p:pic>
      <p:sp>
        <p:nvSpPr>
          <p:cNvPr id="11" name="Text Box 10"/>
          <p:cNvSpPr txBox="1"/>
          <p:nvPr/>
        </p:nvSpPr>
        <p:spPr>
          <a:xfrm>
            <a:off x="782955" y="1569085"/>
            <a:ext cx="1999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latin typeface="Berlin Sans FB Demi" panose="020E0802020502020306" charset="0"/>
                <a:cs typeface="Berlin Sans FB Demi" panose="020E0802020502020306" charset="0"/>
              </a:rPr>
              <a:t>     </a:t>
            </a:r>
            <a:r>
              <a:rPr lang="en-IN" altLang="en-US" sz="2800">
                <a:latin typeface="Berlin Sans FB Demi" panose="020E0802020502020306" charset="0"/>
                <a:cs typeface="Berlin Sans FB Demi" panose="020E0802020502020306" charset="0"/>
              </a:rPr>
              <a:t> HTML 5</a:t>
            </a:r>
            <a:endParaRPr lang="en-IN" altLang="en-US" sz="280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374765" y="1640840"/>
            <a:ext cx="2448560" cy="2052320"/>
          </a:xfrm>
          <a:prstGeom prst="roundRect">
            <a:avLst/>
          </a:prstGeom>
          <a:solidFill>
            <a:srgbClr val="F8931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466465" y="1640840"/>
            <a:ext cx="2448560" cy="2052320"/>
          </a:xfrm>
          <a:prstGeom prst="roundRect">
            <a:avLst/>
          </a:prstGeom>
          <a:solidFill>
            <a:srgbClr val="F8931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9283065" y="1640840"/>
            <a:ext cx="2448560" cy="2052320"/>
          </a:xfrm>
          <a:prstGeom prst="roundRect">
            <a:avLst/>
          </a:prstGeom>
          <a:solidFill>
            <a:srgbClr val="F8931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6" name="Graphic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2448" y="1732062"/>
            <a:ext cx="1877277" cy="18700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80" y="1732557"/>
            <a:ext cx="1877278" cy="18700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0" y="2091055"/>
            <a:ext cx="1839595" cy="1480820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9438005" y="1640840"/>
            <a:ext cx="2181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>
                <a:latin typeface="Berlin Sans FB Demi" panose="020E0802020502020306" charset="0"/>
                <a:cs typeface="Berlin Sans FB Demi" panose="020E0802020502020306" charset="0"/>
              </a:rPr>
              <a:t>BOOTSTRAP</a:t>
            </a:r>
            <a:endParaRPr lang="en-IN" altLang="en-US" sz="280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947545" y="4124960"/>
            <a:ext cx="2448560" cy="2052320"/>
          </a:xfrm>
          <a:prstGeom prst="roundRect">
            <a:avLst/>
          </a:prstGeom>
          <a:solidFill>
            <a:srgbClr val="F8931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959985" y="4124960"/>
            <a:ext cx="2448560" cy="2052320"/>
          </a:xfrm>
          <a:prstGeom prst="roundRect">
            <a:avLst/>
          </a:prstGeom>
          <a:solidFill>
            <a:srgbClr val="F8931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7972425" y="4124960"/>
            <a:ext cx="2448560" cy="2052320"/>
          </a:xfrm>
          <a:prstGeom prst="roundRect">
            <a:avLst/>
          </a:prstGeom>
          <a:solidFill>
            <a:srgbClr val="F8931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90" y="4585970"/>
            <a:ext cx="1678305" cy="1511935"/>
          </a:xfrm>
          <a:prstGeom prst="rect">
            <a:avLst/>
          </a:prstGeom>
        </p:spPr>
      </p:pic>
      <p:sp>
        <p:nvSpPr>
          <p:cNvPr id="38" name="Text Box 37"/>
          <p:cNvSpPr txBox="1"/>
          <p:nvPr/>
        </p:nvSpPr>
        <p:spPr>
          <a:xfrm>
            <a:off x="2211705" y="4124960"/>
            <a:ext cx="1920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>
                <a:latin typeface="Berlin Sans FB Demi" panose="020E0802020502020306" charset="0"/>
                <a:cs typeface="Berlin Sans FB Demi" panose="020E0802020502020306" charset="0"/>
              </a:rPr>
              <a:t>   PYTHON</a:t>
            </a:r>
            <a:endParaRPr lang="en-IN" altLang="en-US" sz="2400" b="1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pic>
        <p:nvPicPr>
          <p:cNvPr id="39" name="Graphic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81905" y="4479925"/>
            <a:ext cx="2204720" cy="1724025"/>
          </a:xfrm>
          <a:prstGeom prst="rect">
            <a:avLst/>
          </a:prstGeom>
        </p:spPr>
      </p:pic>
      <p:sp>
        <p:nvSpPr>
          <p:cNvPr id="41" name="Text Box 40"/>
          <p:cNvSpPr txBox="1"/>
          <p:nvPr/>
        </p:nvSpPr>
        <p:spPr>
          <a:xfrm>
            <a:off x="5105400" y="4069080"/>
            <a:ext cx="1981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>
                <a:latin typeface="Berlin Sans FB Demi" panose="020E0802020502020306" charset="0"/>
                <a:cs typeface="Berlin Sans FB Demi" panose="020E0802020502020306" charset="0"/>
              </a:rPr>
              <a:t>     </a:t>
            </a:r>
            <a:r>
              <a:rPr lang="en-IN" altLang="en-US" sz="2400">
                <a:latin typeface="Berlin Sans FB Demi" panose="020E0802020502020306" charset="0"/>
                <a:cs typeface="Berlin Sans FB Demi" panose="020E0802020502020306" charset="0"/>
              </a:rPr>
              <a:t>SQ LITE</a:t>
            </a:r>
            <a:endParaRPr lang="en-IN" altLang="en-US" sz="240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8180705" y="4130675"/>
            <a:ext cx="2021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>
                <a:latin typeface="Berlin Sans FB Demi" panose="020E0802020502020306" charset="0"/>
                <a:cs typeface="Berlin Sans FB Demi" panose="020E0802020502020306" charset="0"/>
              </a:rPr>
              <a:t>    DJANGO</a:t>
            </a:r>
            <a:endParaRPr lang="en-IN" altLang="en-US" sz="240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pic>
        <p:nvPicPr>
          <p:cNvPr id="43" name="Picture 42" descr="djan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7235" y="4603115"/>
            <a:ext cx="1664335" cy="1494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100000">
              <a:srgbClr val="838309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08280" y="151765"/>
            <a:ext cx="10515600" cy="1325563"/>
          </a:xfrm>
        </p:spPr>
        <p:txBody>
          <a:bodyPr/>
          <a:p>
            <a:r>
              <a:rPr lang="en-IN" altLang="en-US" sz="3600"/>
              <a:t>E-R DIAGRAM --</a:t>
            </a:r>
            <a:endParaRPr lang="en-IN" altLang="en-US" sz="3600"/>
          </a:p>
        </p:txBody>
      </p:sp>
      <p:pic>
        <p:nvPicPr>
          <p:cNvPr id="16" name="Picture 4"/>
          <p:cNvPicPr>
            <a:picLocks noChangeAspect="1" noChangeArrowheads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3600" y="308610"/>
            <a:ext cx="10682605" cy="647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rgbClr val="F99E2F"/>
            </a:gs>
            <a:gs pos="86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4000">
                <a:latin typeface="Berlin Sans FB Demi" panose="020E0802020502020306" charset="0"/>
                <a:cs typeface="Berlin Sans FB Demi" panose="020E0802020502020306" charset="0"/>
              </a:rPr>
              <a:t>DATA FLOW DIAGRAM --</a:t>
            </a:r>
            <a:endParaRPr lang="en-IN" altLang="en-US" sz="4000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IN" altLang="en-US" sz="3600"/>
              <a:t>0 LEVEL DFD</a:t>
            </a:r>
            <a:endParaRPr lang="en-IN" altLang="en-US" sz="3600"/>
          </a:p>
          <a:p>
            <a:endParaRPr lang="en-IN" altLang="en-US" sz="3600"/>
          </a:p>
          <a:p>
            <a:endParaRPr lang="en-IN" altLang="en-US" sz="3600"/>
          </a:p>
          <a:p>
            <a:r>
              <a:rPr lang="en-IN" altLang="en-US" sz="3600"/>
              <a:t>1 LEVEL DFD</a:t>
            </a:r>
            <a:endParaRPr lang="en-IN" altLang="en-US" sz="3600"/>
          </a:p>
          <a:p>
            <a:endParaRPr lang="en-IN" altLang="en-US" sz="3600"/>
          </a:p>
        </p:txBody>
      </p:sp>
      <p:grpSp>
        <p:nvGrpSpPr>
          <p:cNvPr id="17" name="Group 45"/>
          <p:cNvGrpSpPr/>
          <p:nvPr/>
        </p:nvGrpSpPr>
        <p:grpSpPr>
          <a:xfrm>
            <a:off x="3430905" y="1882140"/>
            <a:ext cx="8489315" cy="1498600"/>
            <a:chOff x="1125" y="2725"/>
            <a:chExt cx="9162" cy="1800"/>
          </a:xfrm>
        </p:grpSpPr>
        <p:sp>
          <p:nvSpPr>
            <p:cNvPr id="18" name="Oval 47"/>
            <p:cNvSpPr>
              <a:spLocks noChangeArrowheads="1"/>
            </p:cNvSpPr>
            <p:nvPr/>
          </p:nvSpPr>
          <p:spPr bwMode="auto">
            <a:xfrm>
              <a:off x="4887" y="2725"/>
              <a:ext cx="1758" cy="18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000" kern="100">
                  <a:latin typeface="Consolas" panose="020B0609020204030204"/>
                  <a:ea typeface="Consolas" panose="020B0609020204030204"/>
                  <a:cs typeface="Consolas" panose="020B0609020204030204"/>
                  <a:sym typeface="Times New Roman" panose="02020603050405020304"/>
                </a:rPr>
                <a:t> </a:t>
              </a:r>
              <a:endParaRPr lang="en-US" altLang="zh-CN" sz="1000" kern="100">
                <a:latin typeface="Consolas" panose="020B0609020204030204"/>
                <a:ea typeface="Consolas" panose="020B0609020204030204"/>
                <a:cs typeface="Consolas" panose="020B0609020204030204"/>
                <a:sym typeface="Times New Roman" panose="02020603050405020304"/>
              </a:endParaRPr>
            </a:p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000" kern="100">
                  <a:latin typeface="Consolas" panose="020B0609020204030204"/>
                  <a:ea typeface="Consolas" panose="020B0609020204030204"/>
                  <a:cs typeface="Consolas" panose="020B0609020204030204"/>
                  <a:sym typeface="Times New Roman" panose="02020603050405020304"/>
                </a:rPr>
                <a:t>Online Shopping</a:t>
              </a:r>
              <a:endParaRPr lang="en-US" altLang="zh-CN" sz="1000" kern="100">
                <a:latin typeface="Consolas" panose="020B0609020204030204"/>
                <a:ea typeface="Consolas" panose="020B0609020204030204"/>
                <a:cs typeface="Consolas" panose="020B0609020204030204"/>
                <a:sym typeface="Times New Roman" panose="02020603050405020304"/>
              </a:endParaRPr>
            </a:p>
          </p:txBody>
        </p:sp>
        <p:sp>
          <p:nvSpPr>
            <p:cNvPr id="19" name="Rectangle 48"/>
            <p:cNvSpPr>
              <a:spLocks noChangeArrowheads="1"/>
            </p:cNvSpPr>
            <p:nvPr/>
          </p:nvSpPr>
          <p:spPr bwMode="auto">
            <a:xfrm>
              <a:off x="8442" y="3165"/>
              <a:ext cx="1845" cy="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800" kern="100">
                  <a:latin typeface="Consolas" panose="020B0609020204030204"/>
                  <a:ea typeface="Consolas" panose="020B0609020204030204"/>
                  <a:cs typeface="Consolas" panose="020B0609020204030204"/>
                  <a:sym typeface="Times New Roman" panose="02020603050405020304"/>
                </a:rPr>
                <a:t>  USER</a:t>
              </a:r>
              <a:endParaRPr lang="en-US" altLang="zh-CN" sz="1800" kern="100">
                <a:latin typeface="Consolas" panose="020B0609020204030204"/>
                <a:ea typeface="Consolas" panose="020B0609020204030204"/>
                <a:cs typeface="Consolas" panose="020B0609020204030204"/>
                <a:sym typeface="Times New Roman" panose="02020603050405020304"/>
              </a:endParaRPr>
            </a:p>
          </p:txBody>
        </p:sp>
        <p:sp>
          <p:nvSpPr>
            <p:cNvPr id="20" name="Rectangle 49"/>
            <p:cNvSpPr>
              <a:spLocks noChangeArrowheads="1"/>
            </p:cNvSpPr>
            <p:nvPr/>
          </p:nvSpPr>
          <p:spPr bwMode="auto">
            <a:xfrm>
              <a:off x="1125" y="3285"/>
              <a:ext cx="1965" cy="7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800" kern="100">
                  <a:latin typeface="Consolas" panose="020B0609020204030204"/>
                  <a:ea typeface="Consolas" panose="020B0609020204030204"/>
                  <a:cs typeface="Consolas" panose="020B0609020204030204"/>
                  <a:sym typeface="Times New Roman" panose="02020603050405020304"/>
                </a:rPr>
                <a:t>  ADMIN</a:t>
              </a:r>
              <a:endParaRPr lang="en-US" altLang="zh-CN" sz="1800" kern="100">
                <a:latin typeface="Consolas" panose="020B0609020204030204"/>
                <a:ea typeface="Consolas" panose="020B0609020204030204"/>
                <a:cs typeface="Consolas" panose="020B0609020204030204"/>
                <a:sym typeface="Times New Roman" panose="02020603050405020304"/>
              </a:endParaRPr>
            </a:p>
          </p:txBody>
        </p:sp>
        <p:sp>
          <p:nvSpPr>
            <p:cNvPr id="21" name="Rectangle 58"/>
            <p:cNvSpPr>
              <a:spLocks noChangeArrowheads="1"/>
            </p:cNvSpPr>
            <p:nvPr/>
          </p:nvSpPr>
          <p:spPr bwMode="auto">
            <a:xfrm>
              <a:off x="6645" y="2725"/>
              <a:ext cx="1637" cy="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000" kern="100">
                  <a:latin typeface="Consolas" panose="020B0609020204030204"/>
                  <a:ea typeface="Consolas" panose="020B0609020204030204"/>
                  <a:cs typeface="Consolas" panose="020B0609020204030204"/>
                  <a:sym typeface="Times New Roman" panose="02020603050405020304"/>
                </a:rPr>
                <a:t>Request for Registration</a:t>
              </a:r>
              <a:endParaRPr lang="en-US" altLang="zh-CN" sz="1000" kern="100">
                <a:latin typeface="Consolas" panose="020B0609020204030204"/>
                <a:ea typeface="Consolas" panose="020B0609020204030204"/>
                <a:cs typeface="Consolas" panose="020B0609020204030204"/>
                <a:sym typeface="Times New Roman" panose="02020603050405020304"/>
              </a:endParaRPr>
            </a:p>
          </p:txBody>
        </p:sp>
        <p:sp>
          <p:nvSpPr>
            <p:cNvPr id="22" name="Rectangle 62"/>
            <p:cNvSpPr>
              <a:spLocks noChangeArrowheads="1"/>
            </p:cNvSpPr>
            <p:nvPr/>
          </p:nvSpPr>
          <p:spPr bwMode="auto">
            <a:xfrm>
              <a:off x="6960" y="4005"/>
              <a:ext cx="1412" cy="5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100" kern="100">
                  <a:latin typeface="Consolas" panose="020B0609020204030204"/>
                  <a:ea typeface="Consolas" panose="020B0609020204030204"/>
                  <a:cs typeface="Consolas" panose="020B0609020204030204"/>
                  <a:sym typeface="Times New Roman" panose="02020603050405020304"/>
                </a:rPr>
                <a:t>Response</a:t>
              </a:r>
              <a:endParaRPr lang="en-US" altLang="zh-CN" sz="1100" kern="100">
                <a:latin typeface="Consolas" panose="020B0609020204030204"/>
                <a:ea typeface="Consolas" panose="020B0609020204030204"/>
                <a:cs typeface="Consolas" panose="020B0609020204030204"/>
                <a:sym typeface="Times New Roman" panose="02020603050405020304"/>
              </a:endParaRPr>
            </a:p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100" kern="100">
                  <a:latin typeface="Consolas" panose="020B0609020204030204"/>
                  <a:ea typeface="Consolas" panose="020B0609020204030204"/>
                  <a:cs typeface="Consolas" panose="020B0609020204030204"/>
                  <a:sym typeface="Times New Roman" panose="02020603050405020304"/>
                </a:rPr>
                <a:t> </a:t>
              </a:r>
              <a:endParaRPr lang="en-US" altLang="zh-CN" sz="1100" kern="100">
                <a:latin typeface="Consolas" panose="020B0609020204030204"/>
                <a:ea typeface="Consolas" panose="020B0609020204030204"/>
                <a:cs typeface="Consolas" panose="020B0609020204030204"/>
                <a:sym typeface="Times New Roman" panose="02020603050405020304"/>
              </a:endParaRPr>
            </a:p>
          </p:txBody>
        </p:sp>
        <p:sp>
          <p:nvSpPr>
            <p:cNvPr id="23" name="Rectangle 63"/>
            <p:cNvSpPr>
              <a:spLocks noChangeArrowheads="1"/>
            </p:cNvSpPr>
            <p:nvPr/>
          </p:nvSpPr>
          <p:spPr bwMode="auto">
            <a:xfrm>
              <a:off x="3208" y="3915"/>
              <a:ext cx="1560" cy="5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1100" kern="100">
                  <a:latin typeface="Consolas" panose="020B0609020204030204"/>
                  <a:ea typeface="Consolas" panose="020B0609020204030204"/>
                  <a:cs typeface="Consolas" panose="020B0609020204030204"/>
                  <a:sym typeface="Times New Roman" panose="02020603050405020304"/>
                </a:rPr>
                <a:t>Response</a:t>
              </a:r>
              <a:endParaRPr lang="en-US" altLang="zh-CN" sz="1100" kern="100">
                <a:latin typeface="Consolas" panose="020B0609020204030204"/>
                <a:ea typeface="Consolas" panose="020B0609020204030204"/>
                <a:cs typeface="Consolas" panose="020B0609020204030204"/>
                <a:sym typeface="Times New Roman" panose="02020603050405020304"/>
              </a:endParaRPr>
            </a:p>
          </p:txBody>
        </p:sp>
        <p:sp>
          <p:nvSpPr>
            <p:cNvPr id="24" name="Rectangle 64"/>
            <p:cNvSpPr>
              <a:spLocks noChangeArrowheads="1"/>
            </p:cNvSpPr>
            <p:nvPr/>
          </p:nvSpPr>
          <p:spPr bwMode="auto">
            <a:xfrm>
              <a:off x="3208" y="2870"/>
              <a:ext cx="1254" cy="5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altLang="zh-CN" sz="900" kern="100">
                  <a:latin typeface="Consolas" panose="020B0609020204030204"/>
                  <a:ea typeface="Consolas" panose="020B0609020204030204"/>
                  <a:cs typeface="Consolas" panose="020B0609020204030204"/>
                  <a:sym typeface="Times New Roman" panose="02020603050405020304"/>
                </a:rPr>
                <a:t>Request for Login</a:t>
              </a:r>
              <a:endParaRPr lang="en-US" altLang="zh-CN" sz="900" kern="100">
                <a:latin typeface="Consolas" panose="020B0609020204030204"/>
                <a:ea typeface="Consolas" panose="020B0609020204030204"/>
                <a:cs typeface="Consolas" panose="020B0609020204030204"/>
                <a:sym typeface="Times New Roman" panose="02020603050405020304"/>
              </a:endParaRPr>
            </a:p>
          </p:txBody>
        </p:sp>
        <p:cxnSp>
          <p:nvCxnSpPr>
            <p:cNvPr id="25" name="AutoShape 41"/>
            <p:cNvCxnSpPr>
              <a:cxnSpLocks noChangeShapeType="1"/>
            </p:cNvCxnSpPr>
            <p:nvPr/>
          </p:nvCxnSpPr>
          <p:spPr bwMode="auto">
            <a:xfrm>
              <a:off x="3090" y="3475"/>
              <a:ext cx="179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</p:cxnSp>
        <p:cxnSp>
          <p:nvCxnSpPr>
            <p:cNvPr id="26" name="AutoShape 42"/>
            <p:cNvCxnSpPr>
              <a:cxnSpLocks noChangeShapeType="1"/>
            </p:cNvCxnSpPr>
            <p:nvPr/>
          </p:nvCxnSpPr>
          <p:spPr bwMode="auto">
            <a:xfrm flipH="1">
              <a:off x="3090" y="3835"/>
              <a:ext cx="1801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</p:cxnSp>
        <p:cxnSp>
          <p:nvCxnSpPr>
            <p:cNvPr id="27" name="AutoShape 43"/>
            <p:cNvCxnSpPr>
              <a:cxnSpLocks noChangeShapeType="1"/>
            </p:cNvCxnSpPr>
            <p:nvPr/>
          </p:nvCxnSpPr>
          <p:spPr bwMode="auto">
            <a:xfrm>
              <a:off x="6645" y="3835"/>
              <a:ext cx="179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</p:cxnSp>
        <p:cxnSp>
          <p:nvCxnSpPr>
            <p:cNvPr id="28" name="AutoShape 44"/>
            <p:cNvCxnSpPr>
              <a:cxnSpLocks noChangeShapeType="1"/>
            </p:cNvCxnSpPr>
            <p:nvPr/>
          </p:nvCxnSpPr>
          <p:spPr bwMode="auto">
            <a:xfrm flipH="1">
              <a:off x="6645" y="3375"/>
              <a:ext cx="1727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</p:spPr>
        </p:cxnSp>
      </p:grpSp>
      <p:pic>
        <p:nvPicPr>
          <p:cNvPr id="29" name="Content Placeholder 2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80815" y="3489960"/>
            <a:ext cx="7939405" cy="3326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一群人在房间里&#10;&#10;中度可信度描述已自动生成"/>
          <p:cNvPicPr>
            <a:picLocks noChangeAspect="1"/>
          </p:cNvPicPr>
          <p:nvPr/>
        </p:nvPicPr>
        <p:blipFill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559"/>
            <a:ext cx="12192000" cy="6856881"/>
          </a:xfrm>
          <a:custGeom>
            <a:avLst/>
            <a:gdLst>
              <a:gd name="connsiteX0" fmla="*/ 0 w 12192000"/>
              <a:gd name="connsiteY0" fmla="*/ 0 h 6856881"/>
              <a:gd name="connsiteX1" fmla="*/ 12192000 w 12192000"/>
              <a:gd name="connsiteY1" fmla="*/ 0 h 6856881"/>
              <a:gd name="connsiteX2" fmla="*/ 12192000 w 12192000"/>
              <a:gd name="connsiteY2" fmla="*/ 6856881 h 6856881"/>
              <a:gd name="connsiteX3" fmla="*/ 0 w 12192000"/>
              <a:gd name="connsiteY3" fmla="*/ 6856881 h 685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6881">
                <a:moveTo>
                  <a:pt x="0" y="0"/>
                </a:moveTo>
                <a:lnTo>
                  <a:pt x="12192000" y="0"/>
                </a:lnTo>
                <a:lnTo>
                  <a:pt x="12192000" y="6856881"/>
                </a:lnTo>
                <a:lnTo>
                  <a:pt x="0" y="6856881"/>
                </a:lnTo>
                <a:close/>
              </a:path>
            </a:pathLst>
          </a:custGeom>
        </p:spPr>
      </p:pic>
      <p:sp>
        <p:nvSpPr>
          <p:cNvPr id="4" name="矩形: 圆角 3"/>
          <p:cNvSpPr/>
          <p:nvPr/>
        </p:nvSpPr>
        <p:spPr>
          <a:xfrm>
            <a:off x="1938868" y="1048268"/>
            <a:ext cx="8043332" cy="4704886"/>
          </a:xfrm>
          <a:prstGeom prst="roundRect">
            <a:avLst>
              <a:gd name="adj" fmla="val 5856"/>
            </a:avLst>
          </a:prstGeom>
          <a:solidFill>
            <a:srgbClr val="F99E2F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2209800" y="1281035"/>
            <a:ext cx="7509933" cy="4239350"/>
          </a:xfrm>
          <a:prstGeom prst="roundRect">
            <a:avLst>
              <a:gd name="adj" fmla="val 5856"/>
            </a:avLst>
          </a:prstGeom>
          <a:solidFill>
            <a:srgbClr val="F8931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0937" y="2019180"/>
            <a:ext cx="20537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OPPOSans M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OPPOSans M" panose="00020600040101010101" pitchFamily="18" charset="-122"/>
              </a:rPr>
              <a:t>03</a:t>
            </a:r>
            <a:endParaRPr lang="zh-CN" altLang="en-US" sz="11500" dirty="0">
              <a:solidFill>
                <a:schemeClr val="bg1"/>
              </a:solidFill>
              <a:latin typeface="OPPOSans M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38980" y="3789680"/>
            <a:ext cx="32670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sz="4800" dirty="0">
                <a:solidFill>
                  <a:schemeClr val="bg1"/>
                </a:solidFill>
                <a:latin typeface="Berlin Sans FB Demi" panose="020E0802020502020306" charset="0"/>
                <a:ea typeface="OPPOSans H" panose="00020600040101010101" pitchFamily="18" charset="-122"/>
                <a:cs typeface="Berlin Sans FB Demi" panose="020E0802020502020306" charset="0"/>
                <a:sym typeface="OPPOSans M" panose="00020600040101010101" pitchFamily="18" charset="-122"/>
              </a:rPr>
              <a:t>WORKING</a:t>
            </a:r>
            <a:endParaRPr lang="en-IN" altLang="zh-CN" sz="3600" dirty="0">
              <a:solidFill>
                <a:schemeClr val="bg1"/>
              </a:solidFill>
              <a:latin typeface="Berlin Sans FB Demi" panose="020E0802020502020306" charset="0"/>
              <a:ea typeface="OPPOSans H" panose="00020600040101010101" pitchFamily="18" charset="-122"/>
              <a:cs typeface="Berlin Sans FB Demi" panose="020E0802020502020306" charset="0"/>
              <a:sym typeface="OPPOSans M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ZjFjZGMyNjc1ZmFjZGY4M2M1NTY1Y2RhZmUzYTU4NjkifQ==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1850</Words>
  <Application>WPS Presentation</Application>
  <PresentationFormat>宽屏</PresentationFormat>
  <Paragraphs>151</Paragraphs>
  <Slides>19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SimSun</vt:lpstr>
      <vt:lpstr>Wingdings</vt:lpstr>
      <vt:lpstr>Berlin Sans FB Demi</vt:lpstr>
      <vt:lpstr>OPPOSans M</vt:lpstr>
      <vt:lpstr>OPPOSans H</vt:lpstr>
      <vt:lpstr>Sitka Small Semibold</vt:lpstr>
      <vt:lpstr>Dubai Medium</vt:lpstr>
      <vt:lpstr>Cooper Black</vt:lpstr>
      <vt:lpstr>Arial Rounded MT Bold</vt:lpstr>
      <vt:lpstr>Consolas</vt:lpstr>
      <vt:lpstr>Times New Roman</vt:lpstr>
      <vt:lpstr>Microsoft YaHei</vt:lpstr>
      <vt:lpstr>Arial Unicode MS</vt:lpstr>
      <vt:lpstr>DengXian</vt:lpstr>
      <vt:lpstr>Calibri</vt:lpstr>
      <vt:lpstr>Default Design</vt:lpstr>
      <vt:lpstr>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E-R DIAGRAM --</vt:lpstr>
      <vt:lpstr>DATA FLOW DIAGRAM --</vt:lpstr>
      <vt:lpstr>PowerPoint 演示文稿</vt:lpstr>
      <vt:lpstr>DEMO [ SNAPSHOT OF THE PROJECT ] --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723966131@qq.com</dc:creator>
  <cp:lastModifiedBy>HP</cp:lastModifiedBy>
  <cp:revision>277</cp:revision>
  <dcterms:created xsi:type="dcterms:W3CDTF">2022-07-14T08:40:00Z</dcterms:created>
  <dcterms:modified xsi:type="dcterms:W3CDTF">2023-06-21T15:23:46Z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0681313FDEE64D37AD800762687B6E3F</vt:lpwstr>
  </property>
  <property fmtid="{D5CDD505-2E9C-101B-9397-08002B2CF9AE}" pid="3" name="KSOProductBuildVer">
    <vt:lpwstr>1033-11.2.0.11537</vt:lpwstr>
  </property>
</Properties>
</file>